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722BAC-6FB3-454D-AD8C-1E9962A7CD7B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F3D629-3C8F-4F12-A551-C24BD8594AA3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173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2BAC-6FB3-454D-AD8C-1E9962A7CD7B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D629-3C8F-4F12-A551-C24BD8594A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054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2BAC-6FB3-454D-AD8C-1E9962A7CD7B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D629-3C8F-4F12-A551-C24BD8594A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69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2BAC-6FB3-454D-AD8C-1E9962A7CD7B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D629-3C8F-4F12-A551-C24BD8594A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79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722BAC-6FB3-454D-AD8C-1E9962A7CD7B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F3D629-3C8F-4F12-A551-C24BD8594AA3}" type="slidenum">
              <a:rPr lang="en-IN" smtClean="0"/>
              <a:t>‹#›</a:t>
            </a:fld>
            <a:endParaRPr lang="en-I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24077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2BAC-6FB3-454D-AD8C-1E9962A7CD7B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D629-3C8F-4F12-A551-C24BD8594A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092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2BAC-6FB3-454D-AD8C-1E9962A7CD7B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D629-3C8F-4F12-A551-C24BD8594A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9368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2BAC-6FB3-454D-AD8C-1E9962A7CD7B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D629-3C8F-4F12-A551-C24BD8594A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96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2BAC-6FB3-454D-AD8C-1E9962A7CD7B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D629-3C8F-4F12-A551-C24BD8594A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395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B722BAC-6FB3-454D-AD8C-1E9962A7CD7B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DF3D629-3C8F-4F12-A551-C24BD8594AA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1578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B722BAC-6FB3-454D-AD8C-1E9962A7CD7B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DF3D629-3C8F-4F12-A551-C24BD8594A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2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722BAC-6FB3-454D-AD8C-1E9962A7CD7B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F3D629-3C8F-4F12-A551-C24BD8594AA3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064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uk.ac.i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hyperlink" Target="http://www.kuk.ac.i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6E54-1BBA-495E-BCC9-2BFDCAABB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693" y="443884"/>
            <a:ext cx="9923248" cy="336463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500" dirty="0">
                <a:latin typeface="Baskerville Old Face" panose="02020602080505020303" pitchFamily="18" charset="0"/>
              </a:rPr>
              <a:t>Guidelines For Online Examinations given By KUK</a:t>
            </a:r>
            <a:endParaRPr lang="en-IN" sz="45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5B897-0080-4344-AF58-7CF3DAE2E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25" y="4296792"/>
            <a:ext cx="7137647" cy="2181446"/>
          </a:xfrm>
        </p:spPr>
        <p:txBody>
          <a:bodyPr/>
          <a:lstStyle/>
          <a:p>
            <a:r>
              <a:rPr lang="en-US" dirty="0"/>
              <a:t>Presented By</a:t>
            </a:r>
          </a:p>
          <a:p>
            <a:r>
              <a:rPr lang="en-US" dirty="0"/>
              <a:t>Naresh Kumar</a:t>
            </a:r>
          </a:p>
          <a:p>
            <a:r>
              <a:rPr lang="en-US" dirty="0"/>
              <a:t>Asstt.Prof.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EE263-F8A1-466E-9948-C7D18F5AD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776" y="4030461"/>
            <a:ext cx="220002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7F1BB6-CC23-49B5-A6D1-D53BC06571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83" r="1269"/>
          <a:stretch/>
        </p:blipFill>
        <p:spPr>
          <a:xfrm>
            <a:off x="422197" y="3897297"/>
            <a:ext cx="2072428" cy="28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83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BDAB-378B-4AC9-89F8-436B05C0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0722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things to remember</a:t>
            </a:r>
            <a:endParaRPr lang="e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7A6D5-510C-4D38-8506-363D14D31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376039"/>
            <a:ext cx="5143500" cy="5099576"/>
          </a:xfrm>
        </p:spPr>
        <p:txBody>
          <a:bodyPr>
            <a:normAutofit/>
          </a:bodyPr>
          <a:lstStyle/>
          <a:p>
            <a:pPr marL="342900" marR="78105" lvl="0" indent="-342900" algn="just">
              <a:lnSpc>
                <a:spcPct val="127000"/>
              </a:lnSpc>
              <a:spcBef>
                <a:spcPts val="835"/>
              </a:spcBef>
              <a:spcAft>
                <a:spcPts val="0"/>
              </a:spcAft>
              <a:buFont typeface="+mj-lt"/>
              <a:buAutoNum type="arabicPeriod"/>
              <a:tabLst>
                <a:tab pos="815975" algn="l"/>
              </a:tabLst>
            </a:pPr>
            <a:r>
              <a:rPr lang="en-US" sz="32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candidate will </a:t>
            </a:r>
            <a:r>
              <a:rPr lang="en-US" sz="3200" spc="-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not write his Mobile No.</a:t>
            </a:r>
            <a:r>
              <a:rPr lang="en-US" sz="32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etc. Otherwise Unfair Means Case will be made.</a:t>
            </a:r>
            <a:endParaRPr lang="en-IN" sz="3200" spc="-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910"/>
              </a:spcBef>
              <a:spcAft>
                <a:spcPts val="0"/>
              </a:spcAft>
              <a:buFont typeface="+mj-lt"/>
              <a:buAutoNum type="arabicPeriod"/>
              <a:tabLst>
                <a:tab pos="814705" algn="l"/>
                <a:tab pos="815340" algn="l"/>
              </a:tabLst>
            </a:pPr>
            <a:r>
              <a:rPr lang="en-US" sz="32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While attempting the paper the candidate will </a:t>
            </a:r>
            <a:r>
              <a:rPr lang="en-US" sz="3200" spc="-5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use blue/b1ack ball pen</a:t>
            </a:r>
            <a:r>
              <a:rPr lang="en-US" sz="3200" spc="-12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only</a:t>
            </a:r>
            <a:r>
              <a:rPr lang="en-US" sz="320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IN" sz="3200" spc="-5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A1893-0D83-4563-9061-309D81937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0497" y="1376039"/>
            <a:ext cx="4807899" cy="509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spc="-5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Candidate will ensure for your paper regarding option or any other things etc.</a:t>
            </a:r>
          </a:p>
          <a:p>
            <a:pPr marL="0" indent="0">
              <a:buNone/>
            </a:pPr>
            <a:r>
              <a:rPr lang="en-US" sz="3200" spc="-5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4.University will not entertain any complaint.</a:t>
            </a:r>
          </a:p>
          <a:p>
            <a:pPr marL="0" indent="0">
              <a:buNone/>
            </a:pPr>
            <a:r>
              <a:rPr lang="en-US" sz="3200" spc="-5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5.Must </a:t>
            </a:r>
            <a:r>
              <a:rPr lang="en-US" sz="3200" spc="-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sign </a:t>
            </a:r>
            <a:r>
              <a:rPr lang="en-US" sz="3200" spc="-5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 each page otherwise that page will not evaluate.</a:t>
            </a:r>
            <a:endParaRPr lang="en-IN" sz="3200" spc="-5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90B1-B871-4527-A514-DB2C5309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20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Specimen OF ANSWER SHEET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345AED-C0BC-4A20-8B0C-DF726E716FE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476672"/>
              </p:ext>
            </p:extLst>
          </p:nvPr>
        </p:nvGraphicFramePr>
        <p:xfrm>
          <a:off x="762001" y="1260629"/>
          <a:ext cx="10983156" cy="547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3" imgW="5726843" imgH="3341979" progId="Word.Document.12">
                  <p:embed/>
                </p:oleObj>
              </mc:Choice>
              <mc:Fallback>
                <p:oleObj name="Document" r:id="rId3" imgW="5726843" imgH="33419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1" y="1260629"/>
                        <a:ext cx="10983156" cy="5477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72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9B28BC-71FA-482D-BC70-2445A946080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042368"/>
              </p:ext>
            </p:extLst>
          </p:nvPr>
        </p:nvGraphicFramePr>
        <p:xfrm>
          <a:off x="1109709" y="550416"/>
          <a:ext cx="10413506" cy="596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" r:id="rId3" imgW="5726843" imgH="4485638" progId="Word.Document.12">
                  <p:embed/>
                </p:oleObj>
              </mc:Choice>
              <mc:Fallback>
                <p:oleObj name="Document" r:id="rId3" imgW="5726843" imgH="44856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9709" y="550416"/>
                        <a:ext cx="10413506" cy="5965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3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D6D08C-5B02-4B3B-BD2A-DE3B8A2F0E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039" y="363984"/>
            <a:ext cx="9960745" cy="63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8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1495F-331C-4FA2-910F-0034A3B2B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687" y="239697"/>
            <a:ext cx="10391313" cy="6258756"/>
          </a:xfrm>
        </p:spPr>
        <p:txBody>
          <a:bodyPr>
            <a:normAutofit/>
          </a:bodyPr>
          <a:lstStyle/>
          <a:p>
            <a:pPr lvl="8" algn="ctr"/>
            <a:endParaRPr lang="en-US" sz="7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03377-B1D2-4363-9CE0-9C59673AA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7" y="239698"/>
            <a:ext cx="10391313" cy="6258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4433B4-51A7-4ACC-A63F-1688387BD4DC}"/>
              </a:ext>
            </a:extLst>
          </p:cNvPr>
          <p:cNvSpPr txBox="1"/>
          <p:nvPr/>
        </p:nvSpPr>
        <p:spPr>
          <a:xfrm>
            <a:off x="1411549" y="359546"/>
            <a:ext cx="1661993" cy="58637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9600" dirty="0"/>
              <a:t>THANKS</a:t>
            </a:r>
            <a:endParaRPr lang="en-IN" sz="9600" dirty="0"/>
          </a:p>
        </p:txBody>
      </p:sp>
    </p:spTree>
    <p:extLst>
      <p:ext uri="{BB962C8B-B14F-4D97-AF65-F5344CB8AC3E}">
        <p14:creationId xmlns:p14="http://schemas.microsoft.com/office/powerpoint/2010/main" val="3410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59C0-AFCF-4DBA-8A08-E95DB0AE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273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1C47-636A-411B-BB98-88C651C1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16241"/>
            <a:ext cx="10178322" cy="4663351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examination will be conducted in blended mode.                   </a:t>
            </a:r>
            <a:r>
              <a:rPr lang="en-IN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(offline + online)</a:t>
            </a:r>
          </a:p>
          <a:p>
            <a:endParaRPr lang="en-IN" sz="1800" spc="-5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CE74C-064C-406D-B6CE-C4FB8A8A4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90" y="2601157"/>
            <a:ext cx="9543495" cy="395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4584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3EB58-FCB2-4690-B674-3C053B417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479394"/>
            <a:ext cx="10178322" cy="59214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The question papers as per date-sheet will be uploaded on the University Website</a:t>
            </a:r>
            <a:r>
              <a:rPr lang="en-US" sz="4000" u="sng" dirty="0">
                <a:solidFill>
                  <a:schemeClr val="tx1"/>
                </a:solidFill>
                <a:effectLst/>
                <a:uFill>
                  <a:solidFill>
                    <a:srgbClr val="383838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www.kuk.ac.in</a:t>
            </a:r>
            <a:r>
              <a:rPr lang="en-US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at </a:t>
            </a:r>
            <a:r>
              <a:rPr lang="en-US" sz="40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10.00AM</a:t>
            </a:r>
            <a:r>
              <a:rPr lang="en-US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it would also be sent to the Chairperson/Director/Principal through E-Mai1.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The Director /Principa1 of the Institute/College will upload the question papers at their 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official website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also.</a:t>
            </a:r>
            <a:endParaRPr lang="en-IN" sz="40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B0DDF-09F6-40B7-AB1F-0AFEB927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497151"/>
            <a:ext cx="10178322" cy="538244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List of 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Nodal </a:t>
            </a:r>
            <a:r>
              <a:rPr lang="en-US" sz="40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Centres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will be uploaded on the University website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www.kuk.ac.in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by the Secrecy Branch.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000" u="sng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Required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Proper internet Connection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Student Phone No.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Most important </a:t>
            </a: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ALERTNESS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IN" sz="40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51C8B-5554-46B6-90DB-5164E1877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15" y="3604334"/>
            <a:ext cx="2570085" cy="218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4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9275-2851-446A-8145-B23241AF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4" y="248575"/>
            <a:ext cx="3092115" cy="10298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STUDENTS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7684AB-4DBA-44C3-9E9F-2CDB03B14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355106"/>
            <a:ext cx="6158418" cy="61611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4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How much p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ercentage of answers a</a:t>
            </a:r>
            <a:r>
              <a:rPr lang="en-US" sz="4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ttemption required by University from student side? </a:t>
            </a:r>
          </a:p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Ans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Student must attempt </a:t>
            </a:r>
            <a:r>
              <a:rPr lang="en-US" sz="36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50% </a:t>
            </a:r>
            <a:r>
              <a:rPr lang="en-US" sz="3600" dirty="0"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paper </a:t>
            </a:r>
            <a:r>
              <a:rPr lang="en-US" sz="3600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by </a:t>
            </a:r>
            <a:r>
              <a:rPr lang="en-US" sz="3600" dirty="0">
                <a:solidFill>
                  <a:srgbClr val="0F0F0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choosing </a:t>
            </a:r>
            <a:r>
              <a:rPr lang="en-US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any </a:t>
            </a:r>
            <a:r>
              <a:rPr lang="en-US" sz="3600" dirty="0">
                <a:solidFill>
                  <a:srgbClr val="0F0F0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questions from question paper given by University.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F0F0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Student must ensure that </a:t>
            </a:r>
            <a:r>
              <a:rPr lang="en-US" sz="3600" dirty="0">
                <a:solidFill>
                  <a:srgbClr val="131313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he/she </a:t>
            </a:r>
            <a:r>
              <a:rPr lang="en-US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has  </a:t>
            </a:r>
            <a:r>
              <a:rPr lang="en-US" sz="3600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attempted  </a:t>
            </a:r>
            <a:r>
              <a:rPr lang="en-US" sz="3600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answer  </a:t>
            </a:r>
            <a:r>
              <a:rPr lang="en-US" sz="3600" dirty="0">
                <a:solidFill>
                  <a:srgbClr val="131313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carrying</a:t>
            </a:r>
            <a:r>
              <a:rPr lang="en-US" sz="36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50% </a:t>
            </a:r>
            <a:r>
              <a:rPr lang="en-US" sz="36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</a:t>
            </a:r>
            <a:r>
              <a:rPr lang="en-US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maximum </a:t>
            </a:r>
            <a:r>
              <a:rPr lang="en-US" sz="3600" dirty="0">
                <a:solidFill>
                  <a:srgbClr val="131313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marks.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F9EA0-5373-44A5-A0A7-45962FCFC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27" y="1464816"/>
            <a:ext cx="4014085" cy="5050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89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D5EFC-094B-4B6C-96B4-DF73335AC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506028"/>
            <a:ext cx="4800600" cy="5497127"/>
          </a:xfrm>
        </p:spPr>
        <p:txBody>
          <a:bodyPr/>
          <a:lstStyle/>
          <a:p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2: What will be the Time limit of each Online Exam?</a:t>
            </a:r>
          </a:p>
          <a:p>
            <a:r>
              <a:rPr lang="en-US" sz="3300" dirty="0">
                <a:solidFill>
                  <a:srgbClr val="0F0F0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Ans: 03:00 hrs.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F0F0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(including DOWNLOADING &amp; SUBMISSION)</a:t>
            </a:r>
            <a:endParaRPr lang="en-IN" sz="3300" dirty="0">
              <a:solidFill>
                <a:srgbClr val="0F0F0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256D96-3F4C-4AD0-AEAB-EA4D033EC7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54" y="506028"/>
            <a:ext cx="4598633" cy="574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587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7A8B6-3E4E-4966-B150-660E38035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10" y="266330"/>
            <a:ext cx="7155401" cy="6374167"/>
          </a:xfrm>
        </p:spPr>
        <p:txBody>
          <a:bodyPr>
            <a:normAutofit/>
          </a:bodyPr>
          <a:lstStyle/>
          <a:p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3: Main requirements for Online Question Paper.</a:t>
            </a:r>
          </a:p>
          <a:p>
            <a:pPr algn="just"/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Ans: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Download/note down the question paper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Solve the question paper from their remote location on A-4 size paper in his/her own handwriting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Maximum page limit would be 20 (Twenty).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Attempt questions Serial  No. wise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Mark Page No. on the Answer-Book</a:t>
            </a:r>
            <a:endParaRPr lang="en-IN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5D9889-026F-4BBC-859F-C882C7BD1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3" y="168677"/>
            <a:ext cx="4492101" cy="644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01ED-92AA-489E-B870-25B8ADB9E89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 for First Page Of Answer Booklet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0125-E322-425B-B1E0-1145F07E8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97044"/>
          </a:xfrm>
        </p:spPr>
        <p:txBody>
          <a:bodyPr>
            <a:normAutofit/>
          </a:bodyPr>
          <a:lstStyle/>
          <a:p>
            <a:pPr marL="342900" marR="76200" lvl="0" indent="-342900" algn="just">
              <a:lnSpc>
                <a:spcPct val="126000"/>
              </a:lnSpc>
              <a:spcBef>
                <a:spcPts val="935"/>
              </a:spcBef>
              <a:spcAft>
                <a:spcPts val="0"/>
              </a:spcAft>
              <a:buFont typeface="+mj-lt"/>
              <a:buAutoNum type="arabicPeriod"/>
              <a:tabLst>
                <a:tab pos="811530" algn="l"/>
              </a:tabLst>
            </a:pPr>
            <a:r>
              <a:rPr lang="en-US" sz="24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 the first page of the Answer- Book, he/she will fill the following details:</a:t>
            </a:r>
            <a:r>
              <a:rPr lang="en-US" sz="2400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endParaRPr lang="en-IN" sz="2400" spc="-5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985"/>
              </a:spcBef>
              <a:spcAft>
                <a:spcPts val="0"/>
              </a:spcAft>
              <a:buFont typeface="+mj-lt"/>
              <a:buAutoNum type="romanLcParenR"/>
              <a:tabLst>
                <a:tab pos="629285" algn="l"/>
                <a:tab pos="629920" algn="l"/>
                <a:tab pos="3402330" algn="l"/>
                <a:tab pos="6204585" algn="l"/>
              </a:tabLst>
            </a:pPr>
            <a:r>
              <a:rPr lang="en-US" sz="24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Univ. Roll No.</a:t>
            </a:r>
            <a:r>
              <a:rPr lang="en-US" sz="2400" spc="1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(in</a:t>
            </a:r>
            <a:r>
              <a:rPr lang="en-US" sz="2400" spc="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figures)</a:t>
            </a:r>
            <a:r>
              <a:rPr lang="en-US" sz="2400" u="sng" spc="-5" dirty="0">
                <a:solidFill>
                  <a:srgbClr val="FF0000"/>
                </a:solidFill>
                <a:effectLst/>
                <a:uFill>
                  <a:solidFill>
                    <a:srgbClr val="343434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	</a:t>
            </a:r>
            <a:r>
              <a:rPr lang="en-US" sz="24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</a:t>
            </a:r>
            <a:r>
              <a:rPr lang="en-US" sz="2400" spc="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words</a:t>
            </a:r>
            <a:r>
              <a:rPr lang="en-US" sz="2400" spc="-1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spc="-5" dirty="0">
                <a:solidFill>
                  <a:srgbClr val="FF0000"/>
                </a:solidFill>
                <a:effectLst/>
                <a:uFill>
                  <a:solidFill>
                    <a:srgbClr val="343434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	</a:t>
            </a:r>
            <a:endParaRPr lang="en-IN" sz="2400" spc="-5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920"/>
              </a:spcBef>
              <a:spcAft>
                <a:spcPts val="0"/>
              </a:spcAft>
              <a:buFont typeface="+mj-lt"/>
              <a:buAutoNum type="romanLcParenR"/>
              <a:tabLst>
                <a:tab pos="636905" algn="l"/>
                <a:tab pos="3394075" algn="l"/>
                <a:tab pos="6204585" algn="l"/>
              </a:tabLst>
            </a:pPr>
            <a:r>
              <a:rPr lang="en-US" sz="24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Name of</a:t>
            </a:r>
            <a:r>
              <a:rPr lang="en-US" sz="2400" spc="8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student</a:t>
            </a:r>
            <a:r>
              <a:rPr lang="en-US" sz="2400" u="sng" spc="-5" dirty="0">
                <a:solidFill>
                  <a:srgbClr val="FF0000"/>
                </a:solidFill>
                <a:effectLst/>
                <a:uFill>
                  <a:solidFill>
                    <a:srgbClr val="2F2F2F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	i</a:t>
            </a:r>
            <a:r>
              <a:rPr lang="en-US" sz="24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ii)</a:t>
            </a:r>
            <a:r>
              <a:rPr lang="en-US" sz="2400" spc="17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Class/Semester</a:t>
            </a:r>
            <a:r>
              <a:rPr lang="en-US" sz="2400" spc="1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spc="-5" dirty="0">
                <a:solidFill>
                  <a:srgbClr val="FF0000"/>
                </a:solidFill>
                <a:effectLst/>
                <a:uFill>
                  <a:solidFill>
                    <a:srgbClr val="2F2F2F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en-IN" sz="2400" spc="-5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88620">
              <a:spcBef>
                <a:spcPts val="940"/>
              </a:spcBef>
              <a:spcAft>
                <a:spcPts val="0"/>
              </a:spcAft>
              <a:tabLst>
                <a:tab pos="3405505" algn="l"/>
                <a:tab pos="619887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iv)   Name of</a:t>
            </a:r>
            <a:r>
              <a:rPr lang="en-US" sz="2400" spc="1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Paper:</a:t>
            </a:r>
            <a:r>
              <a:rPr lang="en-US" sz="2400" u="sng" dirty="0">
                <a:solidFill>
                  <a:srgbClr val="FF0000"/>
                </a:solidFill>
                <a:effectLst/>
                <a:uFill>
                  <a:solidFill>
                    <a:srgbClr val="2F2F2F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v)  Code of</a:t>
            </a:r>
            <a:r>
              <a:rPr lang="en-US" sz="2400" spc="1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Paper: </a:t>
            </a:r>
            <a:r>
              <a:rPr lang="en-US" sz="2400" spc="-7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effectLst/>
                <a:uFill>
                  <a:solidFill>
                    <a:srgbClr val="383838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	</a:t>
            </a:r>
            <a:endParaRPr lang="en-IN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84175">
              <a:spcBef>
                <a:spcPts val="975"/>
              </a:spcBef>
              <a:spcAft>
                <a:spcPts val="0"/>
              </a:spcAft>
              <a:tabLst>
                <a:tab pos="3398520" algn="l"/>
                <a:tab pos="6170295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vi)   Total No. of Pages written </a:t>
            </a:r>
            <a:r>
              <a:rPr lang="en-US" sz="2400" spc="8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by</a:t>
            </a:r>
            <a:r>
              <a:rPr lang="en-US" sz="2400" spc="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candidate:</a:t>
            </a:r>
            <a:r>
              <a:rPr lang="en-US" sz="2400" u="sng" dirty="0">
                <a:solidFill>
                  <a:srgbClr val="FF0000"/>
                </a:solidFill>
                <a:effectLst/>
                <a:uFill>
                  <a:solidFill>
                    <a:srgbClr val="343434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vii)</a:t>
            </a:r>
            <a:r>
              <a:rPr lang="en-US" sz="2400" spc="-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Date</a:t>
            </a:r>
            <a:r>
              <a:rPr lang="en-US" sz="2400" spc="-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</a:t>
            </a:r>
            <a:r>
              <a:rPr lang="en-US" sz="2400" spc="-1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Exam</a:t>
            </a:r>
            <a:r>
              <a:rPr lang="en-US" sz="2400" spc="-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effectLst/>
                <a:uFill>
                  <a:solidFill>
                    <a:srgbClr val="343434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	</a:t>
            </a:r>
            <a:endParaRPr lang="en-IN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viii) Sign. of the Stu</a:t>
            </a:r>
            <a:r>
              <a:rPr lang="en-US" sz="2400" spc="-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dent: </a:t>
            </a:r>
            <a:r>
              <a:rPr lang="en-US" sz="2400" spc="-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FF0000"/>
                </a:solidFill>
                <a:effectLst/>
                <a:uFill>
                  <a:solidFill>
                    <a:srgbClr val="343434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	</a:t>
            </a:r>
            <a:endParaRPr lang="en-I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8923-808A-4AC9-93BF-69903AF5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630315"/>
            <a:ext cx="10178322" cy="10919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Query/ solution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13B21-E422-4226-83F5-3235ED4EB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4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case any student does not have mobile phones or facing  network problem  etc.,  in that case he/she can seek help from his/her  parent Department/Institute/College regarding availability of question paper as well as deposit of hard copy of</a:t>
            </a:r>
            <a:r>
              <a:rPr lang="en-US" sz="4000" spc="2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answer-book.</a:t>
            </a:r>
            <a:endParaRPr lang="en-IN" sz="4000" spc="-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82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153</TotalTime>
  <Words>509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Arial</vt:lpstr>
      <vt:lpstr>Baskerville Old Face</vt:lpstr>
      <vt:lpstr>Cambria</vt:lpstr>
      <vt:lpstr>Gill Sans MT</vt:lpstr>
      <vt:lpstr>Impact</vt:lpstr>
      <vt:lpstr>Times New Roman</vt:lpstr>
      <vt:lpstr>Badge</vt:lpstr>
      <vt:lpstr>Document</vt:lpstr>
      <vt:lpstr>Guidelines For Online Examinations given By KUK</vt:lpstr>
      <vt:lpstr>Features</vt:lpstr>
      <vt:lpstr>PowerPoint Presentation</vt:lpstr>
      <vt:lpstr>PowerPoint Presentation</vt:lpstr>
      <vt:lpstr>FOR STUDENTS</vt:lpstr>
      <vt:lpstr>PowerPoint Presentation</vt:lpstr>
      <vt:lpstr>PowerPoint Presentation</vt:lpstr>
      <vt:lpstr>Details for First Page Of Answer Booklet</vt:lpstr>
      <vt:lpstr>Query/ solution</vt:lpstr>
      <vt:lpstr>Important things to remember</vt:lpstr>
      <vt:lpstr>Specimen OF ANSWER SHEET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Dr.Anupam Handa</dc:creator>
  <cp:lastModifiedBy>Dr.Anupam Handa</cp:lastModifiedBy>
  <cp:revision>33</cp:revision>
  <dcterms:created xsi:type="dcterms:W3CDTF">2020-08-27T12:17:17Z</dcterms:created>
  <dcterms:modified xsi:type="dcterms:W3CDTF">2020-08-27T17:12:03Z</dcterms:modified>
</cp:coreProperties>
</file>